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Noto Sans KR"/>
      <p:regular r:id="rId64"/>
      <p:bold r:id="rId65"/>
    </p:embeddedFont>
    <p:embeddedFont>
      <p:font typeface="Nunito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4A9A72-155F-43E6-888F-DCF2B4AD163F}">
  <a:tblStyle styleId="{F24A9A72-155F-43E6-888F-DCF2B4AD163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NotoSansKR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Nunito-regular.fntdata"/><Relationship Id="rId21" Type="http://schemas.openxmlformats.org/officeDocument/2006/relationships/slide" Target="slides/slide15.xml"/><Relationship Id="rId65" Type="http://schemas.openxmlformats.org/officeDocument/2006/relationships/font" Target="fonts/NotoSansKR-bold.fntdata"/><Relationship Id="rId24" Type="http://schemas.openxmlformats.org/officeDocument/2006/relationships/slide" Target="slides/slide18.xml"/><Relationship Id="rId68" Type="http://schemas.openxmlformats.org/officeDocument/2006/relationships/font" Target="fonts/Nunito-italic.fntdata"/><Relationship Id="rId23" Type="http://schemas.openxmlformats.org/officeDocument/2006/relationships/slide" Target="slides/slide17.xml"/><Relationship Id="rId67" Type="http://schemas.openxmlformats.org/officeDocument/2006/relationships/font" Target="fonts/Nunito-bold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uni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간단한 조, 구성원 소개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a5e6c6434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a5e6c6434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9a5e6c6434_7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9a5e6c6434_7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a5e6c6434_6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a5e6c6434_6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 조는 금융사기의 실태를 전반적으로 확인하고 금융사기를 예방하기 위해서 어떤 집단에 집중해야하는지 데이터 분석과 시각화를 통해 확인해보았습니다.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9799e4794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99799e4794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ae57ef656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ae57ef656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9799e4794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99799e4794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a5e6c6434_7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a5e6c6434_7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a5e6c6434_7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9a5e6c6434_7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99799e4794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99799e4794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99799e4794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99799e4794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9a5e6c6434_6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9a5e6c6434_6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사진으로 바꾸기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9a3f25ad1f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9a3f25ad1f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9a3f25ad1f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9a3f25ad1f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9a3f25ad1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9a3f25ad1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9a3f25ad1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9a3f25ad1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9a3f25ad1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9a3f25ad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a5e6c6434_7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a5e6c6434_7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9ae57ef65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9ae57ef65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9ae57ef656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9ae57ef656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9ae57ef656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9ae57ef65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9ae57ef656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9ae57ef656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9a5e6c6434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9a5e6c6434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고도화, 다양화되는 금융사기 범죄 수법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금융사기란 금융거래에서 사람을 속이거나 착각하게 하여 불법적으로 이득을 취하는 행위로 보이스피싱에 해당하는 전기통신금융사기 부터 최근 화제가 된 전청조 사건과 같이 투자사기 등을 말합니다. 기술과 금융의 발달과 함께 금융사기 수법도 날이 갈수록 교묘해지고 있기 때문에 대표적인 수법, 사례, 예방법을 숙지할 필요가 있습니다.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9ae57ef656_4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9ae57ef656_4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남자의 피해 건수 비율이 여자의 비해 높지만, 비슷한 추세를 보인다.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9b04e7855d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29b04e7855d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ae57ef656_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ae57ef656_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b04e7855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b04e7855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9ae57ef656_4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9ae57ef656_4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9ae57ef656_4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9ae57ef656_4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동일한 추세가 나타난다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99799e4794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99799e4794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9a5e6c643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9a5e6c643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9799e4794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99799e4794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초년층</a:t>
            </a:r>
            <a:r>
              <a:rPr lang="ko"/>
              <a:t>의 발생건수가 많으므로 총 피해금액 역시 초년층이 압도적으로 많은 것으로 보임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9a5e6c6434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9a5e6c6434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9a5e6c6434_6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9a5e6c6434_6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파밍 보이스피싱 해킹 메신저피싱 스미싱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주식 코인 신기술 투자 파생상품 부동산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99799e479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99799e479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99799e4794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99799e479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ae57ef65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9ae57ef65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a5e6c6434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9a5e6c6434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99799e4794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99799e4794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29ae57ef65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29ae57ef65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ae57ef656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29ae57ef656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99799e4794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99799e4794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9ae57ef65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9ae57ef65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9a5e6c643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9a5e6c643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9a5e6c6434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9a5e6c6434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그래서 저희 조는 금융사기의 실태를 전반적으로 확인하고 금융사기를 예방하기 위해서 어떤 집단에 집중해야하는지 데이터 분석과 시각화를 통해 확인해보았습니다.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9ae57ef656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9ae57ef65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9a5e6c6434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9a5e6c6434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9b04e7855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9b04e7855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9b04e785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29b04e785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99799e4794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299799e4794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9b04e7855d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9b04e7855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9b04e7855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9b04e7855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99799e4794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99799e4794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a5e6c6434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a5e6c6434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</a:rPr>
              <a:t>- </a:t>
            </a:r>
            <a:r>
              <a:rPr lang="ko">
                <a:solidFill>
                  <a:schemeClr val="dk1"/>
                </a:solidFill>
              </a:rPr>
              <a:t>범죄양상 변화에 따라 선제적으로 대응하고 시대적 여건에 부응하기 위한 스마트 치안을 제공하기 위해서 </a:t>
            </a:r>
            <a:r>
              <a:rPr lang="ko"/>
              <a:t>경찰, 공공, 민간이 협업하여 맞춤형 빅데이터 서비스를 제공하는 플랫폼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- 수집된 </a:t>
            </a:r>
            <a:r>
              <a:rPr lang="ko">
                <a:solidFill>
                  <a:srgbClr val="222222"/>
                </a:solidFill>
              </a:rPr>
              <a:t>경찰 데이터와 </a:t>
            </a:r>
            <a:r>
              <a:rPr lang="ko">
                <a:solidFill>
                  <a:srgbClr val="0B41A3"/>
                </a:solidFill>
              </a:rPr>
              <a:t>위험예측·분석이 가능한 민간·공공 데이터를 결합하여 플랫폼으로 구축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</a:rPr>
              <a:t>- 범죄 예방·대응 주체의 과학적 의사결정 기반을 지원하며, 나아가 안전분야 ICT 기술 개발 및 치안 산업 생태계를 마련해 가고 있음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22222"/>
                </a:solidFill>
              </a:rPr>
              <a:t>- 신종범죄의 선제적 대응이 가능한 플랫폼, 경찰·공공 ·민간 맞춤형 플랫폼, 범죄의 발생량과 원인을 찾아 대응하고 제공하는 예방치안 지원 플랫폼이 되고자 합니다.</a:t>
            </a:r>
            <a:endParaRPr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99799e4794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99799e4794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rgbClr val="222222"/>
                </a:solidFill>
                <a:latin typeface="Noto Sans KR"/>
                <a:ea typeface="Noto Sans KR"/>
                <a:cs typeface="Noto Sans KR"/>
                <a:sym typeface="Noto Sans KR"/>
              </a:rPr>
              <a:t>스마트치안 빅데이터 플랫폼은 경찰·공공·민간이 협업하여 맞춤형 빅데이터 서비스를 제공하는 플랫폼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9a5e6c6434_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9a5e6c6434_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9799e4794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9799e4794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oto Sans KR"/>
              <a:buNone/>
              <a:defRPr sz="28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oto Sans KR"/>
              <a:buChar char="●"/>
              <a:defRPr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●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●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○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oto Sans KR"/>
              <a:buChar char="■"/>
              <a:defRPr sz="11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jpg"/><Relationship Id="rId4" Type="http://schemas.openxmlformats.org/officeDocument/2006/relationships/image" Target="../media/image3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6.jpg"/><Relationship Id="rId4" Type="http://schemas.openxmlformats.org/officeDocument/2006/relationships/image" Target="../media/image30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jpg"/><Relationship Id="rId4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jpg"/><Relationship Id="rId4" Type="http://schemas.openxmlformats.org/officeDocument/2006/relationships/image" Target="../media/image42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Relationship Id="rId4" Type="http://schemas.openxmlformats.org/officeDocument/2006/relationships/image" Target="../media/image49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8.jpg"/><Relationship Id="rId4" Type="http://schemas.openxmlformats.org/officeDocument/2006/relationships/image" Target="../media/image4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1.jpg"/><Relationship Id="rId4" Type="http://schemas.openxmlformats.org/officeDocument/2006/relationships/image" Target="../media/image4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Relationship Id="rId4" Type="http://schemas.openxmlformats.org/officeDocument/2006/relationships/image" Target="../media/image40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5.jpg"/><Relationship Id="rId4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2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2.png"/><Relationship Id="rId4" Type="http://schemas.openxmlformats.org/officeDocument/2006/relationships/image" Target="../media/image6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Relationship Id="rId4" Type="http://schemas.openxmlformats.org/officeDocument/2006/relationships/hyperlink" Target="https://m.blog.naver.com/youngkbblog/221935865062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4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9" Type="http://schemas.openxmlformats.org/officeDocument/2006/relationships/image" Target="../media/image14.png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image" Target="../media/image25.png"/><Relationship Id="rId8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70.png"/><Relationship Id="rId4" Type="http://schemas.openxmlformats.org/officeDocument/2006/relationships/image" Target="../media/image63.png"/><Relationship Id="rId5" Type="http://schemas.openxmlformats.org/officeDocument/2006/relationships/hyperlink" Target="https://www.dtnews24.com/news/articleView.html?idxno=756848" TargetMode="External"/><Relationship Id="rId6" Type="http://schemas.openxmlformats.org/officeDocument/2006/relationships/hyperlink" Target="https://news.sbs.co.kr/news/endPage.do?news_id=N1007392542&amp;plink=ORI&amp;cooper=NAVER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1.png"/><Relationship Id="rId4" Type="http://schemas.openxmlformats.org/officeDocument/2006/relationships/hyperlink" Target="https://www.tech42.co.kr/%EC%9D%B8%ED%84%B0%EB%84%B7%EC%9D%80%ED%96%89%EC%9D%B4-%EB%8C%80%EC%84%B8-%EA%B0%80%EC%9E%A5-%EB%A7%8E%EC%9D%B4-%EC%82%AC%EC%9A%A9%ED%95%98%EB%8A%94-%EC%9D%80%ED%96%89-%EC%95%B1-1/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hyperlink" Target="https://m.newspim.com/news/view/20200220000972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3.png"/><Relationship Id="rId4" Type="http://schemas.openxmlformats.org/officeDocument/2006/relationships/hyperlink" Target="https://stock.mk.co.kr/news/view/121111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1.png"/><Relationship Id="rId4" Type="http://schemas.openxmlformats.org/officeDocument/2006/relationships/image" Target="../media/image6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2.png"/><Relationship Id="rId4" Type="http://schemas.openxmlformats.org/officeDocument/2006/relationships/image" Target="../media/image67.png"/><Relationship Id="rId5" Type="http://schemas.openxmlformats.org/officeDocument/2006/relationships/hyperlink" Target="https://cm.asiae.co.kr/article/2022042417453039093" TargetMode="External"/><Relationship Id="rId6" Type="http://schemas.openxmlformats.org/officeDocument/2006/relationships/hyperlink" Target="https://biz.chosun.com/policy/policy_sub/2022/12/13/HKJIXTYSWFCI3L2NW2EFR6IHLA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/>
          <p:nvPr>
            <p:ph type="ctrTitle"/>
          </p:nvPr>
        </p:nvSpPr>
        <p:spPr>
          <a:xfrm>
            <a:off x="1486900" y="1628500"/>
            <a:ext cx="61050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스마트 치안 플랫폼 데이터를 활용한 금융 사기 예방 방안 도출</a:t>
            </a:r>
            <a:endParaRPr b="1" sz="3100">
              <a:solidFill>
                <a:schemeClr val="dk2"/>
              </a:solidFill>
            </a:endParaRPr>
          </a:p>
        </p:txBody>
      </p:sp>
      <p:sp>
        <p:nvSpPr>
          <p:cNvPr id="129" name="Google Shape;129;p13"/>
          <p:cNvSpPr txBox="1"/>
          <p:nvPr>
            <p:ph idx="1" type="subTitle"/>
          </p:nvPr>
        </p:nvSpPr>
        <p:spPr>
          <a:xfrm>
            <a:off x="1858700" y="35617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434343"/>
                </a:solidFill>
              </a:rPr>
              <a:t>일석이조</a:t>
            </a:r>
            <a:r>
              <a:rPr lang="ko">
                <a:solidFill>
                  <a:srgbClr val="434343"/>
                </a:solidFill>
              </a:rPr>
              <a:t>       </a:t>
            </a:r>
            <a:r>
              <a:rPr lang="ko" sz="1500">
                <a:solidFill>
                  <a:srgbClr val="434343"/>
                </a:solidFill>
              </a:rPr>
              <a:t>김창희</a:t>
            </a:r>
            <a:r>
              <a:rPr lang="ko" sz="1500">
                <a:solidFill>
                  <a:srgbClr val="434343"/>
                </a:solidFill>
              </a:rPr>
              <a:t>   </a:t>
            </a:r>
            <a:r>
              <a:rPr lang="ko" sz="1500">
                <a:solidFill>
                  <a:srgbClr val="434343"/>
                </a:solidFill>
              </a:rPr>
              <a:t>박성우   진성준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8" name="Google Shape;208;p22"/>
          <p:cNvGraphicFramePr/>
          <p:nvPr/>
        </p:nvGraphicFramePr>
        <p:xfrm>
          <a:off x="952500" y="187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{F24A9A72-155F-43E6-888F-DCF2B4AD163F}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종목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건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최초기록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최근기록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성별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373360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2022년 01월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연령대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373360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지역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224424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통신사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109278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은행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1030948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증권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40660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9" name="Google Shape;209;p22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용의자 데이터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10" name="Google Shape;210;p2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피해자 데이터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16" name="Google Shape;216;p2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  <p:graphicFrame>
        <p:nvGraphicFramePr>
          <p:cNvPr id="217" name="Google Shape;217;p23"/>
          <p:cNvGraphicFramePr/>
          <p:nvPr/>
        </p:nvGraphicFramePr>
        <p:xfrm>
          <a:off x="952500" y="1725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{F24A9A72-155F-43E6-888F-DCF2B4AD163F}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종목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건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최초기록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최근기록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발생건수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1477368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2022년 01월</a:t>
                      </a:r>
                      <a:endParaRPr/>
                    </a:p>
                  </a:txBody>
                  <a:tcPr marT="91425" marB="91425" marR="91425" marL="91425"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성별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2242975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연령대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1488832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입금은행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1702504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지역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2258965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통신사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1399869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01월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피해발생사이트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1035216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2022</a:t>
                      </a:r>
                      <a:r>
                        <a:rPr lang="ko"/>
                        <a:t>년 </a:t>
                      </a:r>
                      <a:r>
                        <a:rPr lang="ko"/>
                        <a:t>11월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/>
                        <a:t>2023</a:t>
                      </a:r>
                      <a:r>
                        <a:rPr lang="ko"/>
                        <a:t>년 </a:t>
                      </a:r>
                      <a:r>
                        <a:rPr lang="ko"/>
                        <a:t>10월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가설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23" name="Google Shape;223;p24"/>
          <p:cNvSpPr txBox="1"/>
          <p:nvPr>
            <p:ph type="title"/>
          </p:nvPr>
        </p:nvSpPr>
        <p:spPr>
          <a:xfrm>
            <a:off x="758350" y="1332875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1. </a:t>
            </a:r>
            <a:r>
              <a:rPr lang="ko" sz="2000">
                <a:solidFill>
                  <a:srgbClr val="222222"/>
                </a:solidFill>
              </a:rPr>
              <a:t>지역별로 피해발생 빈도가 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4" name="Google Shape;224;p24"/>
          <p:cNvSpPr txBox="1"/>
          <p:nvPr>
            <p:ph type="title"/>
          </p:nvPr>
        </p:nvSpPr>
        <p:spPr>
          <a:xfrm>
            <a:off x="758350" y="1973819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2</a:t>
            </a:r>
            <a:r>
              <a:rPr lang="ko" sz="2000">
                <a:solidFill>
                  <a:srgbClr val="222222"/>
                </a:solidFill>
              </a:rPr>
              <a:t>. </a:t>
            </a:r>
            <a:r>
              <a:rPr lang="ko" sz="2000">
                <a:solidFill>
                  <a:srgbClr val="222222"/>
                </a:solidFill>
              </a:rPr>
              <a:t>피해금액 규모에 따라 피해 빈도가 다르게 나타날 것이</a:t>
            </a:r>
            <a:r>
              <a:rPr lang="ko" sz="2000">
                <a:solidFill>
                  <a:srgbClr val="222222"/>
                </a:solidFill>
              </a:rPr>
              <a:t>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5" name="Google Shape;225;p24"/>
          <p:cNvSpPr txBox="1"/>
          <p:nvPr>
            <p:ph type="title"/>
          </p:nvPr>
        </p:nvSpPr>
        <p:spPr>
          <a:xfrm>
            <a:off x="758350" y="2614763"/>
            <a:ext cx="76284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3. 연령대별로 피해발생 빈</a:t>
            </a:r>
            <a:r>
              <a:rPr lang="ko" sz="2000">
                <a:solidFill>
                  <a:srgbClr val="222222"/>
                </a:solidFill>
              </a:rPr>
              <a:t>도가 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6" name="Google Shape;226;p24"/>
          <p:cNvSpPr txBox="1"/>
          <p:nvPr>
            <p:ph type="title"/>
          </p:nvPr>
        </p:nvSpPr>
        <p:spPr>
          <a:xfrm>
            <a:off x="758350" y="3255706"/>
            <a:ext cx="79707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4</a:t>
            </a:r>
            <a:r>
              <a:rPr lang="ko" sz="2000">
                <a:solidFill>
                  <a:srgbClr val="222222"/>
                </a:solidFill>
              </a:rPr>
              <a:t>. 성별에 </a:t>
            </a:r>
            <a:r>
              <a:rPr lang="ko" sz="2000">
                <a:solidFill>
                  <a:srgbClr val="222222"/>
                </a:solidFill>
              </a:rPr>
              <a:t>따라</a:t>
            </a:r>
            <a:r>
              <a:rPr lang="ko" sz="2000">
                <a:solidFill>
                  <a:srgbClr val="222222"/>
                </a:solidFill>
              </a:rPr>
              <a:t> 피해발생 빈도와 </a:t>
            </a:r>
            <a:r>
              <a:rPr lang="ko" sz="2000">
                <a:solidFill>
                  <a:srgbClr val="222222"/>
                </a:solidFill>
              </a:rPr>
              <a:t>피해 유형이 </a:t>
            </a:r>
            <a:r>
              <a:rPr lang="ko" sz="2000">
                <a:solidFill>
                  <a:srgbClr val="222222"/>
                </a:solidFill>
              </a:rPr>
              <a:t>다르게 나타날 것이다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7" name="Google Shape;227;p24"/>
          <p:cNvSpPr txBox="1"/>
          <p:nvPr>
            <p:ph type="title"/>
          </p:nvPr>
        </p:nvSpPr>
        <p:spPr>
          <a:xfrm>
            <a:off x="758350" y="3896650"/>
            <a:ext cx="79707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>
                <a:solidFill>
                  <a:srgbClr val="222222"/>
                </a:solidFill>
              </a:rPr>
              <a:t>5</a:t>
            </a:r>
            <a:r>
              <a:rPr lang="ko" sz="2000">
                <a:solidFill>
                  <a:srgbClr val="222222"/>
                </a:solidFill>
              </a:rPr>
              <a:t>. </a:t>
            </a:r>
            <a:r>
              <a:rPr lang="ko" sz="2000">
                <a:solidFill>
                  <a:srgbClr val="222222"/>
                </a:solidFill>
              </a:rPr>
              <a:t>사기 수단과 방법들이 배경변인에 따라 다르게 나타날 것이다</a:t>
            </a:r>
            <a:r>
              <a:rPr lang="ko" sz="2000">
                <a:solidFill>
                  <a:srgbClr val="222222"/>
                </a:solidFill>
              </a:rPr>
              <a:t>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228" name="Google Shape;228;p2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 소개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피해자는 누구인가?</a:t>
            </a:r>
            <a:endParaRPr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 b="40380" l="0" r="0" t="0"/>
          <a:stretch/>
        </p:blipFill>
        <p:spPr>
          <a:xfrm>
            <a:off x="1089650" y="141725"/>
            <a:ext cx="3371525" cy="2364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650" y="2716350"/>
            <a:ext cx="3371525" cy="21225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5825" y="141725"/>
            <a:ext cx="3371525" cy="236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5825" y="2716457"/>
            <a:ext cx="3371515" cy="2122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oogle Shape;246;p27"/>
          <p:cNvGrpSpPr/>
          <p:nvPr/>
        </p:nvGrpSpPr>
        <p:grpSpPr>
          <a:xfrm>
            <a:off x="2158891" y="1257315"/>
            <a:ext cx="5268081" cy="3677646"/>
            <a:chOff x="2260200" y="978950"/>
            <a:chExt cx="4924360" cy="3566375"/>
          </a:xfrm>
        </p:grpSpPr>
        <p:pic>
          <p:nvPicPr>
            <p:cNvPr id="247" name="Google Shape;247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404100" y="978950"/>
              <a:ext cx="4780460" cy="35663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8" name="Google Shape;248;p27"/>
            <p:cNvSpPr txBox="1"/>
            <p:nvPr/>
          </p:nvSpPr>
          <p:spPr>
            <a:xfrm>
              <a:off x="22602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2021년 12월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7"/>
            <p:cNvSpPr txBox="1"/>
            <p:nvPr/>
          </p:nvSpPr>
          <p:spPr>
            <a:xfrm>
              <a:off x="32154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2022년 5월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7"/>
            <p:cNvSpPr txBox="1"/>
            <p:nvPr/>
          </p:nvSpPr>
          <p:spPr>
            <a:xfrm>
              <a:off x="41706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2022년 10월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7"/>
            <p:cNvSpPr txBox="1"/>
            <p:nvPr/>
          </p:nvSpPr>
          <p:spPr>
            <a:xfrm>
              <a:off x="51258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2023년 3월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 txBox="1"/>
            <p:nvPr/>
          </p:nvSpPr>
          <p:spPr>
            <a:xfrm>
              <a:off x="6081000" y="4202450"/>
              <a:ext cx="955200" cy="116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700">
                  <a:solidFill>
                    <a:schemeClr val="dk2"/>
                  </a:solidFill>
                  <a:latin typeface="Calibri"/>
                  <a:ea typeface="Calibri"/>
                  <a:cs typeface="Calibri"/>
                  <a:sym typeface="Calibri"/>
                </a:rPr>
                <a:t>2023년 8월</a:t>
              </a:r>
              <a:endParaRPr b="1" sz="7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3" name="Google Shape;253;p27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월 </a:t>
            </a:r>
            <a:r>
              <a:rPr b="1" lang="ko" sz="2200">
                <a:solidFill>
                  <a:srgbClr val="222222"/>
                </a:solidFill>
              </a:rPr>
              <a:t>평균 금융사기 발생건수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54" name="Google Shape;254;p2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738" y="1386950"/>
            <a:ext cx="3485580" cy="254353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8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61" name="Google Shape;261;p2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1063088" y="3930475"/>
            <a:ext cx="24189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슬라이더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년대생 표시(현재, 1970년대생)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4015325" y="2046625"/>
            <a:ext cx="1641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발생 수가 많을 </a:t>
            </a: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수록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밝은색으로 표시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b="53417" l="36325" r="43697" t="23583"/>
          <a:stretch/>
        </p:blipFill>
        <p:spPr>
          <a:xfrm>
            <a:off x="5656326" y="1432613"/>
            <a:ext cx="2711924" cy="227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 txBox="1"/>
          <p:nvPr/>
        </p:nvSpPr>
        <p:spPr>
          <a:xfrm>
            <a:off x="5656325" y="3710875"/>
            <a:ext cx="2712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세종시 데이터 없음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80" cy="2543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43" y="1460243"/>
            <a:ext cx="3485583" cy="2543544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29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73" name="Google Shape;273;p2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75" cy="2543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6950" y="1460250"/>
            <a:ext cx="3485575" cy="25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81" name="Google Shape;281;p3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1375" y="1460250"/>
            <a:ext cx="3485575" cy="2543528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1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288" name="Google Shape;288;p3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grpSp>
        <p:nvGrpSpPr>
          <p:cNvPr id="289" name="Google Shape;289;p31"/>
          <p:cNvGrpSpPr/>
          <p:nvPr/>
        </p:nvGrpSpPr>
        <p:grpSpPr>
          <a:xfrm>
            <a:off x="4853825" y="2086025"/>
            <a:ext cx="4046700" cy="1291975"/>
            <a:chOff x="4816950" y="1527050"/>
            <a:chExt cx="4046700" cy="1291975"/>
          </a:xfrm>
        </p:grpSpPr>
        <p:sp>
          <p:nvSpPr>
            <p:cNvPr id="290" name="Google Shape;290;p31"/>
            <p:cNvSpPr txBox="1"/>
            <p:nvPr/>
          </p:nvSpPr>
          <p:spPr>
            <a:xfrm>
              <a:off x="4816950" y="1527050"/>
              <a:ext cx="4046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수도권</a:t>
              </a:r>
              <a:r>
                <a:rPr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과 </a:t>
              </a: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비수도권</a:t>
              </a:r>
              <a:r>
                <a:rPr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 사이의 </a:t>
              </a: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피해자 발생 수가 크게 차이남</a:t>
              </a:r>
              <a:endParaRPr b="1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91" name="Google Shape;291;p31"/>
            <p:cNvSpPr txBox="1"/>
            <p:nvPr/>
          </p:nvSpPr>
          <p:spPr>
            <a:xfrm>
              <a:off x="4816950" y="2434125"/>
              <a:ext cx="40467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" sz="13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rPr>
                <a:t>수도권과 비수도권을 분리하여 표시</a:t>
              </a:r>
              <a:endParaRPr b="1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cxnSp>
          <p:nvCxnSpPr>
            <p:cNvPr id="292" name="Google Shape;292;p31"/>
            <p:cNvCxnSpPr>
              <a:endCxn id="291" idx="0"/>
            </p:cNvCxnSpPr>
            <p:nvPr/>
          </p:nvCxnSpPr>
          <p:spPr>
            <a:xfrm flipH="1">
              <a:off x="6840300" y="1911825"/>
              <a:ext cx="6900" cy="52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4"/>
          <p:cNvGrpSpPr/>
          <p:nvPr/>
        </p:nvGrpSpPr>
        <p:grpSpPr>
          <a:xfrm>
            <a:off x="132128" y="1364362"/>
            <a:ext cx="8879746" cy="2414775"/>
            <a:chOff x="59478" y="1147550"/>
            <a:chExt cx="8879746" cy="2414775"/>
          </a:xfrm>
        </p:grpSpPr>
        <p:pic>
          <p:nvPicPr>
            <p:cNvPr id="135" name="Google Shape;135;p1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9478" y="1161325"/>
              <a:ext cx="4394649" cy="2387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544573" y="1147550"/>
              <a:ext cx="4394651" cy="24147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00" name="Google Shape;300;p3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08" name="Google Shape;308;p3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16" name="Google Shape;316;p3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24" name="Google Shape;324;p35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188" y="1460250"/>
            <a:ext cx="3848226" cy="28081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2486" y="1460250"/>
            <a:ext cx="3848226" cy="280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6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32" name="Google Shape;332;p36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38" name="Google Shape;338;p3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수도권 vs 비수도권</a:t>
            </a:r>
            <a:endParaRPr sz="1200">
              <a:solidFill>
                <a:srgbClr val="222222"/>
              </a:solidFill>
            </a:endParaRPr>
          </a:p>
        </p:txBody>
      </p:sp>
      <p:grpSp>
        <p:nvGrpSpPr>
          <p:cNvPr id="339" name="Google Shape;339;p37"/>
          <p:cNvGrpSpPr/>
          <p:nvPr/>
        </p:nvGrpSpPr>
        <p:grpSpPr>
          <a:xfrm>
            <a:off x="933102" y="1883622"/>
            <a:ext cx="7757723" cy="1825869"/>
            <a:chOff x="933227" y="1460234"/>
            <a:chExt cx="7757723" cy="1825869"/>
          </a:xfrm>
        </p:grpSpPr>
        <p:grpSp>
          <p:nvGrpSpPr>
            <p:cNvPr id="340" name="Google Shape;340;p37"/>
            <p:cNvGrpSpPr/>
            <p:nvPr/>
          </p:nvGrpSpPr>
          <p:grpSpPr>
            <a:xfrm>
              <a:off x="933227" y="1460234"/>
              <a:ext cx="4787125" cy="1825869"/>
              <a:chOff x="933188" y="1460250"/>
              <a:chExt cx="7767524" cy="2808165"/>
            </a:xfrm>
          </p:grpSpPr>
          <p:pic>
            <p:nvPicPr>
              <p:cNvPr id="341" name="Google Shape;341;p3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933188" y="1460250"/>
                <a:ext cx="3848226" cy="280816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42" name="Google Shape;342;p3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852486" y="1460250"/>
                <a:ext cx="3848226" cy="280816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343" name="Google Shape;343;p37"/>
            <p:cNvGrpSpPr/>
            <p:nvPr/>
          </p:nvGrpSpPr>
          <p:grpSpPr>
            <a:xfrm>
              <a:off x="5720350" y="1819063"/>
              <a:ext cx="2970600" cy="1108200"/>
              <a:chOff x="5720350" y="1460225"/>
              <a:chExt cx="2970600" cy="1108200"/>
            </a:xfrm>
          </p:grpSpPr>
          <p:sp>
            <p:nvSpPr>
              <p:cNvPr id="344" name="Google Shape;344;p37"/>
              <p:cNvSpPr txBox="1"/>
              <p:nvPr/>
            </p:nvSpPr>
            <p:spPr>
              <a:xfrm>
                <a:off x="5720350" y="1460225"/>
                <a:ext cx="2970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대부분의 피해발생은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서울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,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경기도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에서 발생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비수도권 중에서는 </a:t>
                </a: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부산</a:t>
                </a:r>
                <a:endParaRPr b="1"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  <p:sp>
            <p:nvSpPr>
              <p:cNvPr id="345" name="Google Shape;345;p37"/>
              <p:cNvSpPr txBox="1"/>
              <p:nvPr/>
            </p:nvSpPr>
            <p:spPr>
              <a:xfrm>
                <a:off x="5720350" y="2014325"/>
                <a:ext cx="2970600" cy="554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연령은 전국에서 동일하게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2010년대</a:t>
                </a:r>
                <a:r>
                  <a:rPr lang="ko" sz="1200">
                    <a:solidFill>
                      <a:schemeClr val="dk2"/>
                    </a:solidFill>
                    <a:latin typeface="Noto Sans KR"/>
                    <a:ea typeface="Noto Sans KR"/>
                    <a:cs typeface="Noto Sans KR"/>
                    <a:sym typeface="Noto Sans KR"/>
                  </a:rPr>
                  <a:t>에 가장 많이 발생</a:t>
                </a:r>
                <a:endParaRPr sz="1200">
                  <a:solidFill>
                    <a:schemeClr val="dk2"/>
                  </a:solidFill>
                  <a:latin typeface="Noto Sans KR"/>
                  <a:ea typeface="Noto Sans KR"/>
                  <a:cs typeface="Noto Sans KR"/>
                  <a:sym typeface="Noto Sans KR"/>
                </a:endParaRPr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51" name="Google Shape;351;p3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52" name="Google Shape;35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1575" y="1626375"/>
            <a:ext cx="20764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8"/>
          <p:cNvPicPr preferRelativeResize="0"/>
          <p:nvPr/>
        </p:nvPicPr>
        <p:blipFill rotWithShape="1">
          <a:blip r:embed="rId4">
            <a:alphaModFix/>
          </a:blip>
          <a:srcRect b="9181" l="0" r="0" t="0"/>
          <a:stretch/>
        </p:blipFill>
        <p:spPr>
          <a:xfrm>
            <a:off x="1642475" y="3017850"/>
            <a:ext cx="2914650" cy="8650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 txBox="1"/>
          <p:nvPr/>
        </p:nvSpPr>
        <p:spPr>
          <a:xfrm>
            <a:off x="5008825" y="1910175"/>
            <a:ext cx="27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반응형 데이터 시각화 라이브러리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5" name="Google Shape;355;p38"/>
          <p:cNvSpPr txBox="1"/>
          <p:nvPr/>
        </p:nvSpPr>
        <p:spPr>
          <a:xfrm>
            <a:off x="5008825" y="3257913"/>
            <a:ext cx="2797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지형 데이터 사용을 위한 Pandas</a:t>
            </a:r>
            <a:endParaRPr b="1"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61" name="Google Shape;361;p3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788" y="1359475"/>
            <a:ext cx="7678424" cy="286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68" name="Google Shape;368;p4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69" name="Google Shape;3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2463" y="1112275"/>
            <a:ext cx="2031650" cy="3537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9888" y="2162325"/>
            <a:ext cx="3574174" cy="81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지역별 피해발생 수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376" name="Google Shape;376;p4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코드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325" y="1112275"/>
            <a:ext cx="7617351" cy="383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1" name="Google Shape;141;p15"/>
          <p:cNvGrpSpPr/>
          <p:nvPr/>
        </p:nvGrpSpPr>
        <p:grpSpPr>
          <a:xfrm>
            <a:off x="0" y="-5"/>
            <a:ext cx="4535937" cy="5010635"/>
            <a:chOff x="-646773" y="359113"/>
            <a:chExt cx="6157937" cy="6362712"/>
          </a:xfrm>
        </p:grpSpPr>
        <p:pic>
          <p:nvPicPr>
            <p:cNvPr id="142" name="Google Shape;142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646762" y="359113"/>
              <a:ext cx="6086475" cy="174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1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-646762" y="2102188"/>
              <a:ext cx="6124575" cy="162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1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-646773" y="3730981"/>
              <a:ext cx="6124580" cy="14859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1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-613415" y="5216884"/>
              <a:ext cx="6124579" cy="15049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" name="Google Shape;14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63800" y="204100"/>
            <a:ext cx="4680200" cy="49394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5"/>
          <p:cNvSpPr txBox="1"/>
          <p:nvPr>
            <p:ph idx="4294967295" type="ctrTitle"/>
          </p:nvPr>
        </p:nvSpPr>
        <p:spPr>
          <a:xfrm>
            <a:off x="-25" y="0"/>
            <a:ext cx="4463700" cy="51657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전기통신</a:t>
            </a:r>
            <a:endParaRPr b="1" sz="3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금융사기</a:t>
            </a:r>
            <a:endParaRPr b="1" sz="3100">
              <a:solidFill>
                <a:schemeClr val="dk2"/>
              </a:solidFill>
            </a:endParaRPr>
          </a:p>
        </p:txBody>
      </p:sp>
      <p:sp>
        <p:nvSpPr>
          <p:cNvPr id="148" name="Google Shape;148;p15"/>
          <p:cNvSpPr txBox="1"/>
          <p:nvPr>
            <p:ph idx="4294967295" type="ctrTitle"/>
          </p:nvPr>
        </p:nvSpPr>
        <p:spPr>
          <a:xfrm>
            <a:off x="4463675" y="0"/>
            <a:ext cx="4712400" cy="51657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3100">
                <a:solidFill>
                  <a:schemeClr val="dk2"/>
                </a:solidFill>
              </a:rPr>
              <a:t>투자사기</a:t>
            </a:r>
            <a:endParaRPr b="1" sz="3100">
              <a:solidFill>
                <a:schemeClr val="dk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125" y="1188475"/>
            <a:ext cx="4516925" cy="3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42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성별 피해 발생 비율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384" name="Google Shape;384;p4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43"/>
          <p:cNvGrpSpPr/>
          <p:nvPr/>
        </p:nvGrpSpPr>
        <p:grpSpPr>
          <a:xfrm>
            <a:off x="1445853" y="0"/>
            <a:ext cx="5848540" cy="5143566"/>
            <a:chOff x="1445900" y="0"/>
            <a:chExt cx="5734425" cy="5073051"/>
          </a:xfrm>
        </p:grpSpPr>
        <p:pic>
          <p:nvPicPr>
            <p:cNvPr id="390" name="Google Shape;390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445900" y="2536524"/>
              <a:ext cx="5734425" cy="25365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5900" y="0"/>
              <a:ext cx="5734424" cy="25365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44"/>
          <p:cNvPicPr preferRelativeResize="0"/>
          <p:nvPr/>
        </p:nvPicPr>
        <p:blipFill rotWithShape="1">
          <a:blip r:embed="rId3">
            <a:alphaModFix/>
          </a:blip>
          <a:srcRect b="8155" l="9338" r="0" t="0"/>
          <a:stretch/>
        </p:blipFill>
        <p:spPr>
          <a:xfrm>
            <a:off x="1495000" y="1036075"/>
            <a:ext cx="3656126" cy="380242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4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연령대별 피해 발생 비율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398" name="Google Shape;398;p4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399" name="Google Shape;399;p44"/>
          <p:cNvSpPr txBox="1"/>
          <p:nvPr/>
        </p:nvSpPr>
        <p:spPr>
          <a:xfrm>
            <a:off x="5671750" y="2295763"/>
            <a:ext cx="27975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피해 연령대</a:t>
            </a:r>
            <a:endParaRPr b="1" sz="2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1980~2020년대생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549300"/>
            <a:ext cx="9144000" cy="204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175" y="1456175"/>
            <a:ext cx="4962501" cy="31089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6"/>
          <p:cNvSpPr txBox="1"/>
          <p:nvPr>
            <p:ph type="title"/>
          </p:nvPr>
        </p:nvSpPr>
        <p:spPr>
          <a:xfrm>
            <a:off x="529750" y="516175"/>
            <a:ext cx="58416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주요 피해 연령대의 피해금액별 피해발생 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411" name="Google Shape;411;p46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412" name="Google Shape;412;p46"/>
          <p:cNvSpPr txBox="1"/>
          <p:nvPr/>
        </p:nvSpPr>
        <p:spPr>
          <a:xfrm>
            <a:off x="5675575" y="2177675"/>
            <a:ext cx="31317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2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주요 피해 금액</a:t>
            </a:r>
            <a:endParaRPr b="1" sz="22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100만원 미만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100만원 이상 1,000만원 미만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47"/>
          <p:cNvPicPr preferRelativeResize="0"/>
          <p:nvPr/>
        </p:nvPicPr>
        <p:blipFill rotWithShape="1">
          <a:blip r:embed="rId3">
            <a:alphaModFix/>
          </a:blip>
          <a:srcRect b="0" l="0" r="50751" t="0"/>
          <a:stretch/>
        </p:blipFill>
        <p:spPr>
          <a:xfrm>
            <a:off x="621213" y="1188475"/>
            <a:ext cx="5406375" cy="3429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7"/>
          <p:cNvSpPr txBox="1"/>
          <p:nvPr>
            <p:ph type="title"/>
          </p:nvPr>
        </p:nvSpPr>
        <p:spPr>
          <a:xfrm>
            <a:off x="529750" y="516175"/>
            <a:ext cx="55893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주요 피해금액의 연령대별 피해발생 수</a:t>
            </a:r>
            <a:endParaRPr b="1" sz="2200">
              <a:solidFill>
                <a:srgbClr val="222222"/>
              </a:solidFill>
            </a:endParaRPr>
          </a:p>
        </p:txBody>
      </p:sp>
      <p:sp>
        <p:nvSpPr>
          <p:cNvPr id="419" name="Google Shape;419;p4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피해자 데이터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6027600" y="2177675"/>
            <a:ext cx="2779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상대적으로 소액에서는 2000~2020년대생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상대적으로 큰 규모의 금액대에서는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1980~2000년대생</a:t>
            </a:r>
            <a:endParaRPr b="1" sz="1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913" y="1112275"/>
            <a:ext cx="4668634" cy="3697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피해금액</a:t>
            </a:r>
            <a:r>
              <a:rPr b="1" lang="ko" sz="2200">
                <a:solidFill>
                  <a:srgbClr val="222222"/>
                </a:solidFill>
              </a:rPr>
              <a:t>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27" name="Google Shape;427;p4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9"/>
          <p:cNvSpPr txBox="1"/>
          <p:nvPr>
            <p:ph type="title"/>
          </p:nvPr>
        </p:nvSpPr>
        <p:spPr>
          <a:xfrm>
            <a:off x="864500" y="5721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5000"/>
              <a:buFont typeface="Arial"/>
              <a:buNone/>
            </a:pPr>
            <a:r>
              <a:rPr b="1" lang="ko" sz="2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| 피해금액 비교</a:t>
            </a:r>
            <a:endParaRPr sz="2000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3" name="Google Shape;43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1700" y="1373900"/>
            <a:ext cx="4560600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49"/>
          <p:cNvSpPr txBox="1"/>
          <p:nvPr/>
        </p:nvSpPr>
        <p:spPr>
          <a:xfrm>
            <a:off x="394925" y="4565200"/>
            <a:ext cx="5536800" cy="1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</a:t>
            </a:r>
            <a:r>
              <a:rPr lang="ko" sz="9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https://m.blog.naver.com/youngkbblog/221935865062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7650" y="1260825"/>
            <a:ext cx="4938901" cy="355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5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피해금액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41" name="Google Shape;441;p5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6" name="Google Shape;446;p51"/>
          <p:cNvPicPr preferRelativeResize="0"/>
          <p:nvPr/>
        </p:nvPicPr>
        <p:blipFill rotWithShape="1">
          <a:blip r:embed="rId3">
            <a:alphaModFix/>
          </a:blip>
          <a:srcRect b="0" l="1400" r="-1399" t="0"/>
          <a:stretch/>
        </p:blipFill>
        <p:spPr>
          <a:xfrm>
            <a:off x="1836525" y="946775"/>
            <a:ext cx="5810100" cy="39469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피해금액 비교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48" name="Google Shape;448;p5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50" y="312214"/>
            <a:ext cx="4698441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4" name="Google Shape;15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729" y="1184607"/>
            <a:ext cx="4653350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185" y="1991464"/>
            <a:ext cx="4698441" cy="105465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7075" y="2794030"/>
            <a:ext cx="4671386" cy="1000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7" name="Google Shape;15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7201" y="3729831"/>
            <a:ext cx="4698441" cy="981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8" name="Google Shape;15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0449" y="135268"/>
            <a:ext cx="4770585" cy="102738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9" name="Google Shape;159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13327" y="966638"/>
            <a:ext cx="4716477" cy="101829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0" name="Google Shape;160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687698" y="1822477"/>
            <a:ext cx="4689422" cy="98192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1" name="Google Shape;161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40183" y="2433514"/>
            <a:ext cx="4626296" cy="100010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2" name="Google Shape;162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029950" y="3207270"/>
            <a:ext cx="4644332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1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12009" y="4012959"/>
            <a:ext cx="4779604" cy="9637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7700" y="1112275"/>
            <a:ext cx="6638999" cy="34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</a:t>
            </a:r>
            <a:r>
              <a:rPr b="1" lang="ko" sz="2200">
                <a:solidFill>
                  <a:srgbClr val="222222"/>
                </a:solidFill>
              </a:rPr>
              <a:t>발생 사이트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55" name="Google Shape;455;p5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" name="Google Shape;46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4638" y="1112275"/>
            <a:ext cx="6658825" cy="340617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3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발생 사이트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62" name="Google Shape;462;p5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상위 피해금액 단위 10위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4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중고 거래 사기 수법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68" name="Google Shape;468;p5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469" name="Google Shape;46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1100" y="1112275"/>
            <a:ext cx="1511325" cy="321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5275" y="1336075"/>
            <a:ext cx="3031750" cy="27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54"/>
          <p:cNvSpPr txBox="1"/>
          <p:nvPr/>
        </p:nvSpPr>
        <p:spPr>
          <a:xfrm>
            <a:off x="1506925" y="4597225"/>
            <a:ext cx="20805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</a:t>
            </a:r>
            <a:r>
              <a:rPr lang="ko" sz="5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https://www.dtnews24.com/news/articleView.html?idxno=756848</a:t>
            </a:r>
            <a:endParaRPr sz="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72" name="Google Shape;472;p54"/>
          <p:cNvSpPr txBox="1"/>
          <p:nvPr/>
        </p:nvSpPr>
        <p:spPr>
          <a:xfrm>
            <a:off x="4155275" y="4491925"/>
            <a:ext cx="30834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출처:</a:t>
            </a:r>
            <a:r>
              <a:rPr lang="ko" sz="500" u="sng">
                <a:solidFill>
                  <a:srgbClr val="1155CC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https://news.sbs.co.kr/news/endPage.do?news_id=N1007392542&amp;plink=ORI&amp;cooper=NAVER</a:t>
            </a: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875" y="1056275"/>
            <a:ext cx="6149226" cy="3698501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p55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</a:t>
            </a:r>
            <a:r>
              <a:rPr b="1" lang="ko" sz="2200">
                <a:solidFill>
                  <a:srgbClr val="222222"/>
                </a:solidFill>
              </a:rPr>
              <a:t>물품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79" name="Google Shape;479;p55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피해물품 Top 10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700" y="1061350"/>
            <a:ext cx="6898126" cy="353762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6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물품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86" name="Google Shape;486;p56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성별 피해 물품 차이 비교</a:t>
            </a: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모바일 뱅킹 사용 현황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492" name="Google Shape;492;p57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493" name="Google Shape;49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625" y="1084975"/>
            <a:ext cx="4345526" cy="3398326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57"/>
          <p:cNvSpPr txBox="1"/>
          <p:nvPr/>
        </p:nvSpPr>
        <p:spPr>
          <a:xfrm>
            <a:off x="330875" y="4607100"/>
            <a:ext cx="3138300" cy="1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5" name="Google Shape;495;p57"/>
          <p:cNvSpPr txBox="1"/>
          <p:nvPr/>
        </p:nvSpPr>
        <p:spPr>
          <a:xfrm>
            <a:off x="5833025" y="4161400"/>
            <a:ext cx="29793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" sz="6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https://www.tech42.co.kr/%EC%9D%B8%ED%84%B0%EB%84%B7%EC%9D%80%ED%96%89%EC%9D%B4-%EB%8C%80%EC%84%B8-%EA%B0%80%EC%9E%A5-%EB%A7%8E%EC%9D%B4-%EC%82%AC%EC%9A%A9%ED%95%98%EB%8A%94-%EC%9D%80%ED%96%89-%EC%95%B1-1/</a:t>
            </a:r>
            <a:endParaRPr sz="6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8"/>
          <p:cNvSpPr txBox="1"/>
          <p:nvPr>
            <p:ph type="title"/>
          </p:nvPr>
        </p:nvSpPr>
        <p:spPr>
          <a:xfrm>
            <a:off x="477650" y="50112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사기 계좌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01" name="Google Shape;501;p58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금융 사기 계좌 피해 건수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02" name="Google Shape;50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125" y="934000"/>
            <a:ext cx="5598993" cy="36652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58"/>
          <p:cNvSpPr txBox="1"/>
          <p:nvPr/>
        </p:nvSpPr>
        <p:spPr>
          <a:xfrm>
            <a:off x="406050" y="4732425"/>
            <a:ext cx="2777400" cy="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" sz="7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https://m.newspim.com/news/view/20200220000972</a:t>
            </a:r>
            <a:endParaRPr sz="7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650" y="1604125"/>
            <a:ext cx="3140523" cy="3038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9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피해 발생 은행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10" name="Google Shape;510;p5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은행을 통한 금융사기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11" name="Google Shape;51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8173" y="1751950"/>
            <a:ext cx="5221027" cy="2920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0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증권 사기 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17" name="Google Shape;517;p60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증권사를 통한 금융 사기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18" name="Google Shape;5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875" y="1307075"/>
            <a:ext cx="3133725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0"/>
          <p:cNvSpPr txBox="1"/>
          <p:nvPr/>
        </p:nvSpPr>
        <p:spPr>
          <a:xfrm>
            <a:off x="598725" y="1270000"/>
            <a:ext cx="3438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주식 리딩이란 타인에게 주식 종목을 추천하는 등 투자에 도움을 주는 행위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0" name="Google Shape;520;p60"/>
          <p:cNvSpPr txBox="1"/>
          <p:nvPr/>
        </p:nvSpPr>
        <p:spPr>
          <a:xfrm>
            <a:off x="444500" y="4544775"/>
            <a:ext cx="40368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출처 : </a:t>
            </a:r>
            <a:r>
              <a:rPr lang="ko" sz="13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4"/>
              </a:rPr>
              <a:t>https://stock.mk.co.kr/news/view/121111</a:t>
            </a:r>
            <a:endParaRPr sz="13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100" y="1449088"/>
            <a:ext cx="4267893" cy="30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61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피해 발생 </a:t>
            </a:r>
            <a:r>
              <a:rPr b="1" lang="ko" sz="2200">
                <a:solidFill>
                  <a:srgbClr val="222222"/>
                </a:solidFill>
              </a:rPr>
              <a:t>증권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27" name="Google Shape;527;p61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증권사를 통한 금융 사기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28" name="Google Shape;5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7450" y="1449100"/>
            <a:ext cx="4267199" cy="33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"/>
          <p:cNvSpPr/>
          <p:nvPr/>
        </p:nvSpPr>
        <p:spPr>
          <a:xfrm>
            <a:off x="1173275" y="3411275"/>
            <a:ext cx="19752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p17"/>
          <p:cNvSpPr/>
          <p:nvPr/>
        </p:nvSpPr>
        <p:spPr>
          <a:xfrm>
            <a:off x="2108525" y="2267750"/>
            <a:ext cx="8487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1765450" y="1098925"/>
            <a:ext cx="1119000" cy="531600"/>
          </a:xfrm>
          <a:prstGeom prst="roundRect">
            <a:avLst>
              <a:gd fmla="val 26074" name="adj"/>
            </a:avLst>
          </a:prstGeom>
          <a:solidFill>
            <a:srgbClr val="FF9900">
              <a:alpha val="622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17"/>
          <p:cNvSpPr txBox="1"/>
          <p:nvPr>
            <p:ph type="title"/>
          </p:nvPr>
        </p:nvSpPr>
        <p:spPr>
          <a:xfrm>
            <a:off x="860100" y="1086575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어떻게 금융사기를 예방할 수 있을까?</a:t>
            </a:r>
            <a:endParaRPr sz="2800">
              <a:solidFill>
                <a:srgbClr val="222222"/>
              </a:solidFill>
            </a:endParaRPr>
          </a:p>
        </p:txBody>
      </p:sp>
      <p:sp>
        <p:nvSpPr>
          <p:cNvPr id="172" name="Google Shape;172;p17"/>
          <p:cNvSpPr txBox="1"/>
          <p:nvPr>
            <p:ph type="title"/>
          </p:nvPr>
        </p:nvSpPr>
        <p:spPr>
          <a:xfrm>
            <a:off x="860100" y="2235600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누가 가장 </a:t>
            </a:r>
            <a:r>
              <a:rPr lang="ko" sz="2800">
                <a:solidFill>
                  <a:srgbClr val="222222"/>
                </a:solidFill>
              </a:rPr>
              <a:t>금융사기에 </a:t>
            </a:r>
            <a:r>
              <a:rPr lang="ko" sz="2800">
                <a:solidFill>
                  <a:srgbClr val="222222"/>
                </a:solidFill>
              </a:rPr>
              <a:t>취약할까?</a:t>
            </a:r>
            <a:endParaRPr sz="2800">
              <a:solidFill>
                <a:srgbClr val="222222"/>
              </a:solidFill>
            </a:endParaRPr>
          </a:p>
        </p:txBody>
      </p:sp>
      <p:sp>
        <p:nvSpPr>
          <p:cNvPr id="173" name="Google Shape;173;p17"/>
          <p:cNvSpPr txBox="1"/>
          <p:nvPr>
            <p:ph type="title"/>
          </p:nvPr>
        </p:nvSpPr>
        <p:spPr>
          <a:xfrm>
            <a:off x="860100" y="3384625"/>
            <a:ext cx="7423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2800">
                <a:solidFill>
                  <a:srgbClr val="222222"/>
                </a:solidFill>
              </a:rPr>
              <a:t>언제, 어디서 금융사기가 가장 많이 일어날까?</a:t>
            </a:r>
            <a:endParaRPr sz="28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2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통신 금융 사기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34" name="Google Shape;534;p62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보이스피싱, 메신저 피싱 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35" name="Google Shape;53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7000" y="1043325"/>
            <a:ext cx="2303825" cy="3405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475" y="1405963"/>
            <a:ext cx="5755250" cy="24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62"/>
          <p:cNvSpPr txBox="1"/>
          <p:nvPr/>
        </p:nvSpPr>
        <p:spPr>
          <a:xfrm>
            <a:off x="5406575" y="4644575"/>
            <a:ext cx="34470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5"/>
              </a:rPr>
              <a:t>출처 : https://cm.asiae.co.kr/article/2022042417453039093</a:t>
            </a:r>
            <a:endParaRPr sz="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344700" y="4572000"/>
            <a:ext cx="3982200" cy="1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u="sng">
                <a:solidFill>
                  <a:schemeClr val="hlink"/>
                </a:solidFill>
                <a:latin typeface="Noto Sans KR"/>
                <a:ea typeface="Noto Sans KR"/>
                <a:cs typeface="Noto Sans KR"/>
                <a:sym typeface="Noto Sans KR"/>
                <a:hlinkClick r:id="rId6"/>
              </a:rPr>
              <a:t>출처:https://biz.chosun.com/policy/policy_sub/2022/12/13/HKJIXTYSWFCI3L2NW2EFR6IHLA/</a:t>
            </a:r>
            <a:endParaRPr sz="8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3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</a:t>
            </a:r>
            <a:r>
              <a:rPr b="1" lang="ko" sz="2200">
                <a:solidFill>
                  <a:srgbClr val="222222"/>
                </a:solidFill>
              </a:rPr>
              <a:t>통신 금융 사기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44" name="Google Shape;544;p63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보이스피싱,  메신저 피싱 등 여러 통신 사기 월별 추이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545" name="Google Shape;54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1375575"/>
            <a:ext cx="8737598" cy="359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4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결과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51" name="Google Shape;551;p64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200">
                <a:solidFill>
                  <a:srgbClr val="222222"/>
                </a:solidFill>
              </a:rPr>
              <a:t>데이터를 통해 살펴본 금융사기 예방 방안</a:t>
            </a:r>
            <a:endParaRPr sz="1200">
              <a:solidFill>
                <a:srgbClr val="222222"/>
              </a:solidFill>
            </a:endParaRPr>
          </a:p>
        </p:txBody>
      </p:sp>
      <p:sp>
        <p:nvSpPr>
          <p:cNvPr id="552" name="Google Shape;552;p64"/>
          <p:cNvSpPr txBox="1"/>
          <p:nvPr>
            <p:ph type="title"/>
          </p:nvPr>
        </p:nvSpPr>
        <p:spPr>
          <a:xfrm>
            <a:off x="208025" y="1464875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지속적으로 상승</a:t>
            </a:r>
            <a:r>
              <a:rPr b="1" lang="ko" sz="1800">
                <a:solidFill>
                  <a:srgbClr val="222222"/>
                </a:solidFill>
              </a:rPr>
              <a:t>하고 있는 금융사기는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53" name="Google Shape;553;p64"/>
          <p:cNvSpPr txBox="1"/>
          <p:nvPr>
            <p:ph type="title"/>
          </p:nvPr>
        </p:nvSpPr>
        <p:spPr>
          <a:xfrm>
            <a:off x="208025" y="1959219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주로 </a:t>
            </a:r>
            <a:r>
              <a:rPr b="1" lang="ko" sz="1800">
                <a:solidFill>
                  <a:srgbClr val="0000FF"/>
                </a:solidFill>
              </a:rPr>
              <a:t>수도권 지역</a:t>
            </a:r>
            <a:r>
              <a:rPr b="1" lang="ko" sz="1800">
                <a:solidFill>
                  <a:srgbClr val="222222"/>
                </a:solidFill>
              </a:rPr>
              <a:t>에서 발생하고 있으며,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54" name="Google Shape;554;p64"/>
          <p:cNvSpPr txBox="1"/>
          <p:nvPr>
            <p:ph type="title"/>
          </p:nvPr>
        </p:nvSpPr>
        <p:spPr>
          <a:xfrm>
            <a:off x="208025" y="2453563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여성 보다 </a:t>
            </a:r>
            <a:r>
              <a:rPr b="1" lang="ko" sz="1800">
                <a:solidFill>
                  <a:srgbClr val="0000FF"/>
                </a:solidFill>
              </a:rPr>
              <a:t>남성</a:t>
            </a:r>
            <a:r>
              <a:rPr b="1" lang="ko" sz="1800">
                <a:solidFill>
                  <a:srgbClr val="222222"/>
                </a:solidFill>
              </a:rPr>
              <a:t>, </a:t>
            </a:r>
            <a:r>
              <a:rPr b="1" lang="ko" sz="1800">
                <a:solidFill>
                  <a:srgbClr val="0000FF"/>
                </a:solidFill>
              </a:rPr>
              <a:t>젊은 연령대</a:t>
            </a:r>
            <a:r>
              <a:rPr b="1" lang="ko" sz="1800">
                <a:solidFill>
                  <a:srgbClr val="222222"/>
                </a:solidFill>
              </a:rPr>
              <a:t>에서,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55" name="Google Shape;555;p64"/>
          <p:cNvSpPr txBox="1"/>
          <p:nvPr>
            <p:ph type="title"/>
          </p:nvPr>
        </p:nvSpPr>
        <p:spPr>
          <a:xfrm>
            <a:off x="208025" y="2947906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100만원 미만</a:t>
            </a:r>
            <a:r>
              <a:rPr b="1" lang="ko" sz="1800">
                <a:solidFill>
                  <a:srgbClr val="222222"/>
                </a:solidFill>
              </a:rPr>
              <a:t>의 상대적으로 소액의 규모로,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56" name="Google Shape;556;p64"/>
          <p:cNvSpPr txBox="1"/>
          <p:nvPr>
            <p:ph type="title"/>
          </p:nvPr>
        </p:nvSpPr>
        <p:spPr>
          <a:xfrm>
            <a:off x="208025" y="3442250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0000FF"/>
                </a:solidFill>
              </a:rPr>
              <a:t>온라인, 디지털화</a:t>
            </a:r>
            <a:r>
              <a:rPr b="1" lang="ko" sz="1800">
                <a:solidFill>
                  <a:srgbClr val="222222"/>
                </a:solidFill>
              </a:rPr>
              <a:t>된 범죄 수단을 통해 편취되고 있으며,</a:t>
            </a:r>
            <a:endParaRPr b="1" sz="1800">
              <a:solidFill>
                <a:srgbClr val="222222"/>
              </a:solidFill>
            </a:endParaRPr>
          </a:p>
        </p:txBody>
      </p:sp>
      <p:sp>
        <p:nvSpPr>
          <p:cNvPr id="557" name="Google Shape;557;p64"/>
          <p:cNvSpPr txBox="1"/>
          <p:nvPr>
            <p:ph type="title"/>
          </p:nvPr>
        </p:nvSpPr>
        <p:spPr>
          <a:xfrm>
            <a:off x="208025" y="3936575"/>
            <a:ext cx="8728200" cy="494100"/>
          </a:xfrm>
          <a:prstGeom prst="rect">
            <a:avLst/>
          </a:prstGeom>
          <a:solidFill>
            <a:srgbClr val="D9D9D9">
              <a:alpha val="64150"/>
            </a:srgbClr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1800">
                <a:solidFill>
                  <a:srgbClr val="222222"/>
                </a:solidFill>
              </a:rPr>
              <a:t>성별과 연령에 따라 </a:t>
            </a:r>
            <a:r>
              <a:rPr b="1" lang="ko" sz="1800">
                <a:solidFill>
                  <a:srgbClr val="0000FF"/>
                </a:solidFill>
              </a:rPr>
              <a:t>다양한 피해 양상</a:t>
            </a:r>
            <a:r>
              <a:rPr b="1" lang="ko" sz="1800">
                <a:solidFill>
                  <a:srgbClr val="222222"/>
                </a:solidFill>
              </a:rPr>
              <a:t>을 보고 있다</a:t>
            </a:r>
            <a:endParaRPr b="1" sz="1800">
              <a:solidFill>
                <a:srgbClr val="22222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5"/>
          <p:cNvSpPr txBox="1"/>
          <p:nvPr>
            <p:ph idx="4294967295" type="title"/>
          </p:nvPr>
        </p:nvSpPr>
        <p:spPr>
          <a:xfrm>
            <a:off x="649425" y="502200"/>
            <a:ext cx="7662600" cy="4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100">
                <a:solidFill>
                  <a:schemeClr val="dk2"/>
                </a:solidFill>
              </a:rPr>
              <a:t>예상해 볼 수 있는 금융사기 예방방안</a:t>
            </a:r>
            <a:endParaRPr b="1" sz="3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1. 수도권 지역, 1980년대 이후 출생, 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중고거래 서비스 이용자에게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금융사기 사례집 및 예방방안을 배포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 2. 콘서트 티켓팅 사이트에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금융 사기 </a:t>
            </a:r>
            <a:r>
              <a:rPr lang="ko" sz="2200">
                <a:solidFill>
                  <a:schemeClr val="dk2"/>
                </a:solidFill>
              </a:rPr>
              <a:t>예방 알림을 팝업하는 기능을 제안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3. 처음으로 </a:t>
            </a:r>
            <a:r>
              <a:rPr lang="ko" sz="2200">
                <a:solidFill>
                  <a:schemeClr val="dk2"/>
                </a:solidFill>
              </a:rPr>
              <a:t>사회에 진출하는 사회초년생에게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2200">
                <a:solidFill>
                  <a:schemeClr val="dk2"/>
                </a:solidFill>
              </a:rPr>
              <a:t>금융사기 예방 교육 실시</a:t>
            </a:r>
            <a:endParaRPr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6"/>
          <p:cNvSpPr txBox="1"/>
          <p:nvPr>
            <p:ph type="title"/>
          </p:nvPr>
        </p:nvSpPr>
        <p:spPr>
          <a:xfrm>
            <a:off x="-6" y="1746100"/>
            <a:ext cx="91548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EDA 과정에서 나타난 문제점과 해결과정</a:t>
            </a:r>
            <a:r>
              <a:rPr lang="ko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과정에서 나타난 문제점과 해결과정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73" name="Google Shape;573;p67"/>
          <p:cNvSpPr txBox="1"/>
          <p:nvPr/>
        </p:nvSpPr>
        <p:spPr>
          <a:xfrm>
            <a:off x="1102519" y="23304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동일 주제 및 칼럼이지만 데이터 셋 간 불일치</a:t>
            </a:r>
            <a:endParaRPr sz="1700"/>
          </a:p>
        </p:txBody>
      </p:sp>
      <p:sp>
        <p:nvSpPr>
          <p:cNvPr id="574" name="Google Shape;574;p67"/>
          <p:cNvSpPr txBox="1"/>
          <p:nvPr/>
        </p:nvSpPr>
        <p:spPr>
          <a:xfrm>
            <a:off x="1102519" y="19911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데이터 별 상세 설명 부족</a:t>
            </a:r>
            <a:endParaRPr sz="1700"/>
          </a:p>
        </p:txBody>
      </p:sp>
      <p:sp>
        <p:nvSpPr>
          <p:cNvPr id="575" name="Google Shape;575;p67"/>
          <p:cNvSpPr txBox="1"/>
          <p:nvPr/>
        </p:nvSpPr>
        <p:spPr>
          <a:xfrm>
            <a:off x="979675" y="1544175"/>
            <a:ext cx="478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1. 문제점 </a:t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6" name="Google Shape;576;p67"/>
          <p:cNvSpPr txBox="1"/>
          <p:nvPr/>
        </p:nvSpPr>
        <p:spPr>
          <a:xfrm>
            <a:off x="1102519" y="26697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일반적인 데이터 범위를 넘어서는 이상치 존재 </a:t>
            </a:r>
            <a:endParaRPr sz="1700"/>
          </a:p>
        </p:txBody>
      </p:sp>
      <p:sp>
        <p:nvSpPr>
          <p:cNvPr id="577" name="Google Shape;577;p67"/>
          <p:cNvSpPr txBox="1"/>
          <p:nvPr/>
        </p:nvSpPr>
        <p:spPr>
          <a:xfrm>
            <a:off x="1102519" y="30090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8"/>
          <p:cNvSpPr txBox="1"/>
          <p:nvPr>
            <p:ph type="title"/>
          </p:nvPr>
        </p:nvSpPr>
        <p:spPr>
          <a:xfrm>
            <a:off x="529750" y="516175"/>
            <a:ext cx="6277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200">
                <a:solidFill>
                  <a:srgbClr val="222222"/>
                </a:solidFill>
              </a:rPr>
              <a:t>| EDA 과정에서 나타난 문제점과 해결과정</a:t>
            </a:r>
            <a:endParaRPr sz="2000">
              <a:solidFill>
                <a:srgbClr val="222222"/>
              </a:solidFill>
            </a:endParaRPr>
          </a:p>
        </p:txBody>
      </p:sp>
      <p:sp>
        <p:nvSpPr>
          <p:cNvPr id="583" name="Google Shape;583;p68"/>
          <p:cNvSpPr txBox="1"/>
          <p:nvPr/>
        </p:nvSpPr>
        <p:spPr>
          <a:xfrm>
            <a:off x="1102519" y="23304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기사, 통계 첨부</a:t>
            </a:r>
            <a:endParaRPr sz="1700"/>
          </a:p>
        </p:txBody>
      </p:sp>
      <p:sp>
        <p:nvSpPr>
          <p:cNvPr id="584" name="Google Shape;584;p68"/>
          <p:cNvSpPr txBox="1"/>
          <p:nvPr/>
        </p:nvSpPr>
        <p:spPr>
          <a:xfrm>
            <a:off x="1102519" y="19911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이상치 삭제</a:t>
            </a:r>
            <a:endParaRPr sz="1700"/>
          </a:p>
        </p:txBody>
      </p:sp>
      <p:sp>
        <p:nvSpPr>
          <p:cNvPr id="585" name="Google Shape;585;p68"/>
          <p:cNvSpPr txBox="1"/>
          <p:nvPr/>
        </p:nvSpPr>
        <p:spPr>
          <a:xfrm>
            <a:off x="979675" y="1544175"/>
            <a:ext cx="4783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b="1" lang="ko" sz="19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. 문제 해결 방법 </a:t>
            </a:r>
            <a:endParaRPr b="1" sz="1900">
              <a:solidFill>
                <a:schemeClr val="dk2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6" name="Google Shape;586;p68"/>
          <p:cNvSpPr txBox="1"/>
          <p:nvPr/>
        </p:nvSpPr>
        <p:spPr>
          <a:xfrm>
            <a:off x="1102519" y="2669775"/>
            <a:ext cx="4647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700">
                <a:solidFill>
                  <a:schemeClr val="dk2"/>
                </a:solidFill>
                <a:latin typeface="Noto Sans KR"/>
                <a:ea typeface="Noto Sans KR"/>
                <a:cs typeface="Noto Sans KR"/>
                <a:sym typeface="Noto Sans KR"/>
              </a:rPr>
              <a:t>기타 통계자료 확인하여 실제 경향과 비교</a:t>
            </a:r>
            <a:endParaRPr sz="17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9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 txBox="1"/>
          <p:nvPr>
            <p:ph type="title"/>
          </p:nvPr>
        </p:nvSpPr>
        <p:spPr>
          <a:xfrm>
            <a:off x="-150" y="1746100"/>
            <a:ext cx="91440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스마트 치안 빅데이터 플랫폼 및 </a:t>
            </a:r>
            <a:r>
              <a:rPr b="1" lang="ko"/>
              <a:t>데이터 </a:t>
            </a:r>
            <a:r>
              <a:rPr b="1" lang="ko"/>
              <a:t>소개</a:t>
            </a:r>
            <a:endParaRPr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125" y="1414212"/>
            <a:ext cx="2562500" cy="100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19"/>
          <p:cNvGrpSpPr/>
          <p:nvPr/>
        </p:nvGrpSpPr>
        <p:grpSpPr>
          <a:xfrm>
            <a:off x="1116244" y="2647934"/>
            <a:ext cx="4058021" cy="2097332"/>
            <a:chOff x="3994525" y="738537"/>
            <a:chExt cx="4759025" cy="2724162"/>
          </a:xfrm>
        </p:grpSpPr>
        <p:pic>
          <p:nvPicPr>
            <p:cNvPr id="185" name="Google Shape;185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994525" y="738537"/>
              <a:ext cx="4695325" cy="2017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186;p19"/>
            <p:cNvPicPr preferRelativeResize="0"/>
            <p:nvPr/>
          </p:nvPicPr>
          <p:blipFill rotWithShape="1">
            <a:blip r:embed="rId5">
              <a:alphaModFix/>
            </a:blip>
            <a:srcRect b="0" l="0" r="0" t="50631"/>
            <a:stretch/>
          </p:blipFill>
          <p:spPr>
            <a:xfrm>
              <a:off x="6326175" y="2756475"/>
              <a:ext cx="2427375" cy="706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" name="Google Shape;187;p19"/>
            <p:cNvPicPr preferRelativeResize="0"/>
            <p:nvPr/>
          </p:nvPicPr>
          <p:blipFill rotWithShape="1">
            <a:blip r:embed="rId5">
              <a:alphaModFix/>
            </a:blip>
            <a:srcRect b="50631" l="0" r="3947" t="0"/>
            <a:stretch/>
          </p:blipFill>
          <p:spPr>
            <a:xfrm>
              <a:off x="3994525" y="2689000"/>
              <a:ext cx="2331650" cy="7062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" name="Google Shape;18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30779" y="1188475"/>
            <a:ext cx="2722446" cy="348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19"/>
          <p:cNvSpPr txBox="1"/>
          <p:nvPr>
            <p:ph type="title"/>
          </p:nvPr>
        </p:nvSpPr>
        <p:spPr>
          <a:xfrm>
            <a:off x="529750" y="516175"/>
            <a:ext cx="41718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600">
                <a:solidFill>
                  <a:srgbClr val="222222"/>
                </a:solidFill>
              </a:rPr>
              <a:t>| </a:t>
            </a:r>
            <a:r>
              <a:rPr b="1" lang="ko" sz="2600">
                <a:solidFill>
                  <a:srgbClr val="222222"/>
                </a:solidFill>
              </a:rPr>
              <a:t>데이터 수집 플랫폼</a:t>
            </a:r>
            <a:endParaRPr b="1" sz="2600">
              <a:solidFill>
                <a:srgbClr val="222222"/>
              </a:solidFill>
            </a:endParaRPr>
          </a:p>
        </p:txBody>
      </p:sp>
      <p:sp>
        <p:nvSpPr>
          <p:cNvPr id="190" name="Google Shape;190;p19"/>
          <p:cNvSpPr txBox="1"/>
          <p:nvPr>
            <p:ph type="title"/>
          </p:nvPr>
        </p:nvSpPr>
        <p:spPr>
          <a:xfrm>
            <a:off x="4853825" y="4399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00">
                <a:solidFill>
                  <a:srgbClr val="222222"/>
                </a:solidFill>
              </a:rPr>
              <a:t>플랫폼 </a:t>
            </a:r>
            <a:r>
              <a:rPr lang="ko" sz="1500">
                <a:solidFill>
                  <a:srgbClr val="222222"/>
                </a:solidFill>
              </a:rPr>
              <a:t>소개</a:t>
            </a:r>
            <a:endParaRPr sz="15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751" y="1188475"/>
            <a:ext cx="2818300" cy="3596712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0"/>
          <p:cNvSpPr txBox="1"/>
          <p:nvPr>
            <p:ph type="title"/>
          </p:nvPr>
        </p:nvSpPr>
        <p:spPr>
          <a:xfrm>
            <a:off x="4590375" y="1335800"/>
            <a:ext cx="3837000" cy="332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연령대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성별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지역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통신사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입금은행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피해 발생 사이트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600">
                <a:solidFill>
                  <a:srgbClr val="222222"/>
                </a:solidFill>
              </a:rPr>
              <a:t>…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197" name="Google Shape;197;p20"/>
          <p:cNvSpPr txBox="1"/>
          <p:nvPr>
            <p:ph type="title"/>
          </p:nvPr>
        </p:nvSpPr>
        <p:spPr>
          <a:xfrm>
            <a:off x="529750" y="516175"/>
            <a:ext cx="5417100" cy="6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ko" sz="2600">
                <a:solidFill>
                  <a:srgbClr val="222222"/>
                </a:solidFill>
              </a:rPr>
              <a:t>| </a:t>
            </a:r>
            <a:r>
              <a:rPr b="1" lang="ko" sz="2600">
                <a:solidFill>
                  <a:srgbClr val="222222"/>
                </a:solidFill>
              </a:rPr>
              <a:t>금융사기 피해자, 피의자 데이터 확보</a:t>
            </a:r>
            <a:endParaRPr b="1" sz="2600">
              <a:solidFill>
                <a:srgbClr val="222222"/>
              </a:solidFill>
            </a:endParaRPr>
          </a:p>
        </p:txBody>
      </p:sp>
      <p:sp>
        <p:nvSpPr>
          <p:cNvPr id="198" name="Google Shape;198;p20"/>
          <p:cNvSpPr txBox="1"/>
          <p:nvPr>
            <p:ph type="title"/>
          </p:nvPr>
        </p:nvSpPr>
        <p:spPr>
          <a:xfrm>
            <a:off x="5006225" y="592375"/>
            <a:ext cx="38370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ko" sz="1500">
                <a:solidFill>
                  <a:srgbClr val="222222"/>
                </a:solidFill>
              </a:rPr>
              <a:t>플랫폼</a:t>
            </a:r>
            <a:r>
              <a:rPr lang="ko" sz="1500">
                <a:solidFill>
                  <a:srgbClr val="222222"/>
                </a:solidFill>
              </a:rPr>
              <a:t> 소개</a:t>
            </a:r>
            <a:endParaRPr sz="15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데이터 소개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